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4"/>
  </p:sldMasterIdLst>
  <p:notesMasterIdLst>
    <p:notesMasterId r:id="rId10"/>
  </p:notesMasterIdLst>
  <p:sldIdLst>
    <p:sldId id="256" r:id="rId5"/>
    <p:sldId id="294" r:id="rId6"/>
    <p:sldId id="292" r:id="rId7"/>
    <p:sldId id="293" r:id="rId8"/>
    <p:sldId id="290" r:id="rId9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24" autoAdjust="0"/>
  </p:normalViewPr>
  <p:slideViewPr>
    <p:cSldViewPr>
      <p:cViewPr varScale="1">
        <p:scale>
          <a:sx n="126" d="100"/>
          <a:sy n="126" d="100"/>
        </p:scale>
        <p:origin x="532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Detainers</a:t>
            </a:r>
            <a:r>
              <a:rPr lang="en-US" b="1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and Notifications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30763728063403839"/>
          <c:y val="3.12497476277003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2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Detainers Rec'd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5359477124182705E-3"/>
                  <c:y val="-2.82051282051282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558-42BF-879B-88BB05A4F1F6}"/>
                </c:ext>
              </c:extLst>
            </c:dLbl>
            <c:dLbl>
              <c:idx val="1"/>
              <c:layout>
                <c:manualLayout>
                  <c:x val="9.8039215686274508E-3"/>
                  <c:y val="-3.333333333333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58-42BF-879B-88BB05A4F1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176</c:v>
                </c:pt>
                <c:pt idx="1">
                  <c:v>796</c:v>
                </c:pt>
                <c:pt idx="2">
                  <c:v>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4-4180-B595-EAFD1A419E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Inmate Release Notifications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5359477124182705E-3"/>
                  <c:y val="-2.8205128205128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58-42BF-879B-88BB05A4F1F6}"/>
                </c:ext>
              </c:extLst>
            </c:dLbl>
            <c:dLbl>
              <c:idx val="1"/>
              <c:layout>
                <c:manualLayout>
                  <c:x val="6.5359477124183009E-3"/>
                  <c:y val="-3.589743589743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58-42BF-879B-88BB05A4F1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59</c:v>
                </c:pt>
                <c:pt idx="1">
                  <c:v>144</c:v>
                </c:pt>
                <c:pt idx="2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4-4180-B595-EAFD1A419E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ICE Pick-Ups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5897435897435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58-42BF-879B-88BB05A4F1F6}"/>
                </c:ext>
              </c:extLst>
            </c:dLbl>
            <c:dLbl>
              <c:idx val="1"/>
              <c:layout>
                <c:manualLayout>
                  <c:x val="9.8039215686274508E-3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58-42BF-879B-88BB05A4F1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11</c:v>
                </c:pt>
                <c:pt idx="1">
                  <c:v>15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14-4180-B595-EAFD1A419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598400"/>
        <c:axId val="132612480"/>
        <c:axId val="0"/>
      </c:bar3DChart>
      <c:catAx>
        <c:axId val="13259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12480"/>
        <c:crosses val="autoZero"/>
        <c:auto val="1"/>
        <c:lblAlgn val="ctr"/>
        <c:lblOffset val="100"/>
        <c:noMultiLvlLbl val="0"/>
      </c:catAx>
      <c:valAx>
        <c:axId val="13261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259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innerShdw blurRad="63500" dist="266700" dir="8100000">
        <a:prstClr val="black">
          <a:alpha val="50000"/>
        </a:prstClr>
      </a:innerShdw>
      <a:softEdge rad="12700"/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49C9BB-D06F-4257-A717-DFC5471F58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1951" tIns="45977" rIns="91951" bIns="45977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6950C-DD42-4FDF-979A-6A70F135A5E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6770" y="0"/>
            <a:ext cx="3011699" cy="461804"/>
          </a:xfrm>
          <a:prstGeom prst="rect">
            <a:avLst/>
          </a:prstGeom>
        </p:spPr>
        <p:txBody>
          <a:bodyPr vert="horz" lIns="91951" tIns="45977" rIns="91951" bIns="45977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FC42860-9770-47A5-BC9C-B34FEDDF5E2A}" type="datetimeFigureOut">
              <a:rPr lang="en-US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CA73FB6-9207-4B34-9E93-526A46D264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1" tIns="45977" rIns="91951" bIns="459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686609-F2FD-4FF8-922E-F874F3723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91951" tIns="45977" rIns="91951" bIns="4597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AA6E9-1FCC-4C55-BEB7-82CD1C6233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1951" tIns="45977" rIns="91951" bIns="45977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416D2-4F24-425A-A4E9-3411742E6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6770" y="8772669"/>
            <a:ext cx="3011699" cy="461804"/>
          </a:xfrm>
          <a:prstGeom prst="rect">
            <a:avLst/>
          </a:prstGeom>
        </p:spPr>
        <p:txBody>
          <a:bodyPr vert="horz" wrap="square" lIns="91951" tIns="45977" rIns="91951" bIns="459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DC153E3-21B1-40DE-AF1B-4922578DF5D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5260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53E3-21B1-40DE-AF1B-4922578DF5D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169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05F2B-9ACC-49EB-AECF-9313E7FD7B78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AD21-EDAD-4386-B968-0E8E0A2533B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648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97576-012B-4CB1-9483-D3AEF4DE32A9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DDAE-0A72-4B72-8088-FA528E70534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653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97576-012B-4CB1-9483-D3AEF4DE32A9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DDAE-0A72-4B72-8088-FA528E70534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8165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97576-012B-4CB1-9483-D3AEF4DE32A9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DDAE-0A72-4B72-8088-FA528E70534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81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97576-012B-4CB1-9483-D3AEF4DE32A9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DDAE-0A72-4B72-8088-FA528E70534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0026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97576-012B-4CB1-9483-D3AEF4DE32A9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DDAE-0A72-4B72-8088-FA528E70534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552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97576-012B-4CB1-9483-D3AEF4DE32A9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DDAE-0A72-4B72-8088-FA528E70534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7850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B57BF-18E9-4D01-A1EB-067EBAB45CDA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2FF3-94C5-4075-BEAC-790DE027C46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3368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F649C-F8EB-4FF8-A63D-F08B6266BB06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8A56-4102-4EC2-BD9F-4ED7B3ED139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243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E4BF4-4EDE-453F-8A3A-F3388B38C6C7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DD-F91C-44C0-96BC-58B2554ED29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206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A30D02-06C9-48BF-ADAA-1F8D1FB0745C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A89A-788B-4CE3-B825-BD13601F5C3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908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97576-012B-4CB1-9483-D3AEF4DE32A9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DDAE-0A72-4B72-8088-FA528E70534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537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8B7EC-D831-47E4-A36C-A318560E0448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ACEC-1267-40A7-A4A5-D27CB33E6CF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319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221D3-421B-4375-BCFA-2384EACCC6D5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0CC2-C4A7-439B-BC86-C7C3E7C3139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096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1BCC5-BCA5-44A4-A5C5-7E0609D5927E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68D0-B1EF-4FBD-9287-4355D7925B8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245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66560-9BFA-4D7F-B1C9-402FC2670F7E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0FDF-DC29-4692-8EE5-B034B3B2F31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584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97576-012B-4CB1-9483-D3AEF4DE32A9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DDAE-0A72-4B72-8088-FA528E70534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063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6B097576-012B-4CB1-9483-D3AEF4DE32A9}" type="datetimeFigureOut">
              <a:rPr lang="en-US" smtClean="0"/>
              <a:pPr>
                <a:defRPr/>
              </a:pPr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073DDAE-0A72-4B72-8088-FA528E70534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2059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  <p:sldLayoutId id="2147484027" r:id="rId16"/>
    <p:sldLayoutId id="2147484028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B95E-8768-468B-992E-99B1E2E69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4953000"/>
            <a:ext cx="6858000" cy="1194650"/>
          </a:xfrm>
          <a:noFill/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</a:rPr>
              <a:t>Ventura County Sheriff’s Office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41C61-2588-4EB3-9F52-EF047510A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2895600"/>
            <a:ext cx="6858000" cy="618523"/>
          </a:xfrm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TRUTH &amp; VALUES ACTS INFORMATION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595F1B-CF64-413B-9DF9-8B9C5EB02D07}"/>
              </a:ext>
            </a:extLst>
          </p:cNvPr>
          <p:cNvSpPr txBox="1"/>
          <p:nvPr/>
        </p:nvSpPr>
        <p:spPr>
          <a:xfrm>
            <a:off x="5486400" y="5689158"/>
            <a:ext cx="4038600" cy="646331"/>
          </a:xfrm>
          <a:prstGeom prst="rect">
            <a:avLst/>
          </a:prstGeom>
          <a:noFill/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Jim Fryhoff, Sheriff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October 29</a:t>
            </a:r>
            <a:r>
              <a:rPr lang="en-US" b="1" baseline="30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4DB1D6-103D-ADAF-4E23-4E524E54CE8E}"/>
              </a:ext>
            </a:extLst>
          </p:cNvPr>
          <p:cNvSpPr txBox="1">
            <a:spLocks/>
          </p:cNvSpPr>
          <p:nvPr/>
        </p:nvSpPr>
        <p:spPr>
          <a:xfrm>
            <a:off x="628650" y="228600"/>
            <a:ext cx="7886700" cy="1325563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2023 Truth and Values Acts Info           </a:t>
            </a:r>
            <a:br>
              <a:rPr lang="en-US" sz="4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Ventura County Jail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0DB50F-F3BC-CFC1-47CD-DD66FCFC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54163"/>
            <a:ext cx="8991600" cy="5303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Ventura County Sheriff’s Office may only respond to an ICE request under the following criteria:</a:t>
            </a:r>
          </a:p>
          <a:p>
            <a:pPr lvl="1"/>
            <a:endParaRPr lang="en-US" sz="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individual has been convicted of a serious or violent felony, or held to answer after a preliminary hearing, for example:</a:t>
            </a:r>
          </a:p>
          <a:p>
            <a:pPr lvl="2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Kidnapping</a:t>
            </a:r>
          </a:p>
          <a:p>
            <a:pPr lvl="2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Robbery</a:t>
            </a:r>
          </a:p>
          <a:p>
            <a:pPr lvl="2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Assault with a Deadly Weapon</a:t>
            </a:r>
          </a:p>
          <a:p>
            <a:pPr lvl="2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Arson</a:t>
            </a:r>
          </a:p>
          <a:p>
            <a:pPr lvl="2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Residential Burglary</a:t>
            </a:r>
          </a:p>
          <a:p>
            <a:pPr lvl="2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Rape</a:t>
            </a:r>
          </a:p>
          <a:p>
            <a:pPr lvl="2">
              <a:buClr>
                <a:schemeClr val="bg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Possession for Sale of Controlled Substances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individual has been convicted of a felony punishable by imprisonment in the state prison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individual is a current registrant on the California Sex and Arson Registry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individual has been convicted within the past 5 years of a “wobbler” misdemeanor</a:t>
            </a:r>
          </a:p>
        </p:txBody>
      </p:sp>
    </p:spTree>
    <p:extLst>
      <p:ext uri="{BB962C8B-B14F-4D97-AF65-F5344CB8AC3E}">
        <p14:creationId xmlns:p14="http://schemas.microsoft.com/office/powerpoint/2010/main" val="105765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A552-D49B-42AC-BAAB-FE5BB2D6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2023 Truth and Values Acts Info           </a:t>
            </a:r>
            <a:br>
              <a:rPr lang="en-US" sz="4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Ventura County Jail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033506-83BA-40AD-A8C5-B524A9B64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72139"/>
              </p:ext>
            </p:extLst>
          </p:nvPr>
        </p:nvGraphicFramePr>
        <p:xfrm>
          <a:off x="1525578" y="2362200"/>
          <a:ext cx="6092843" cy="237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099">
                  <a:extLst>
                    <a:ext uri="{9D8B030D-6E8A-4147-A177-3AD203B41FA5}">
                      <a16:colId xmlns:a16="http://schemas.microsoft.com/office/drawing/2014/main" val="1367419050"/>
                    </a:ext>
                  </a:extLst>
                </a:gridCol>
                <a:gridCol w="1066248">
                  <a:extLst>
                    <a:ext uri="{9D8B030D-6E8A-4147-A177-3AD203B41FA5}">
                      <a16:colId xmlns:a16="http://schemas.microsoft.com/office/drawing/2014/main" val="1739756783"/>
                    </a:ext>
                  </a:extLst>
                </a:gridCol>
                <a:gridCol w="1066248">
                  <a:extLst>
                    <a:ext uri="{9D8B030D-6E8A-4147-A177-3AD203B41FA5}">
                      <a16:colId xmlns:a16="http://schemas.microsoft.com/office/drawing/2014/main" val="1518412207"/>
                    </a:ext>
                  </a:extLst>
                </a:gridCol>
                <a:gridCol w="1066248">
                  <a:extLst>
                    <a:ext uri="{9D8B030D-6E8A-4147-A177-3AD203B41FA5}">
                      <a16:colId xmlns:a16="http://schemas.microsoft.com/office/drawing/2014/main" val="4161375131"/>
                    </a:ext>
                  </a:extLst>
                </a:gridCol>
              </a:tblGrid>
              <a:tr h="474396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62039"/>
                  </a:ext>
                </a:extLst>
              </a:tr>
              <a:tr h="474396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Ventura County Jail Bookings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19,301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22,065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21,685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7359208"/>
                  </a:ext>
                </a:extLst>
              </a:tr>
              <a:tr h="474396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Total Detainers Received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entury Gothic" panose="020B0502020202020204" pitchFamily="34" charset="0"/>
                        </a:rPr>
                        <a:t>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entury Gothic" panose="020B0502020202020204" pitchFamily="34" charset="0"/>
                        </a:rPr>
                        <a:t>796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entury Gothic" panose="020B0502020202020204" pitchFamily="34" charset="0"/>
                        </a:rPr>
                        <a:t>884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991371"/>
                  </a:ext>
                </a:extLst>
              </a:tr>
              <a:tr h="474396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entury Gothic" panose="020B0502020202020204" pitchFamily="34" charset="0"/>
                        </a:rPr>
                        <a:t>Inmate Release Notifications to 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entury Gothic" panose="020B0502020202020204" pitchFamily="34" charset="0"/>
                        </a:rPr>
                        <a:t>144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entury Gothic" panose="020B0502020202020204" pitchFamily="34" charset="0"/>
                        </a:rPr>
                        <a:t>181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9296247"/>
                  </a:ext>
                </a:extLst>
              </a:tr>
              <a:tr h="474396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entury Gothic" panose="020B0502020202020204" pitchFamily="34" charset="0"/>
                        </a:rPr>
                        <a:t>ICE Pick 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73071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DA4ED11-35D0-4E2A-B3CB-7981E813D93F}"/>
              </a:ext>
            </a:extLst>
          </p:cNvPr>
          <p:cNvSpPr txBox="1"/>
          <p:nvPr/>
        </p:nvSpPr>
        <p:spPr>
          <a:xfrm>
            <a:off x="2129890" y="1811339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Detainers and Notifications</a:t>
            </a:r>
          </a:p>
        </p:txBody>
      </p:sp>
    </p:spTree>
    <p:extLst>
      <p:ext uri="{BB962C8B-B14F-4D97-AF65-F5344CB8AC3E}">
        <p14:creationId xmlns:p14="http://schemas.microsoft.com/office/powerpoint/2010/main" val="292367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A552-D49B-42AC-BAAB-FE5BB2D6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2023 Truth and Values Acts Info           </a:t>
            </a:r>
            <a:br>
              <a:rPr lang="en-US" sz="4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Ventura County Jail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1D59478-F918-4057-9F86-B16B7427D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695051"/>
              </p:ext>
            </p:extLst>
          </p:nvPr>
        </p:nvGraphicFramePr>
        <p:xfrm>
          <a:off x="285750" y="1676400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001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51CE-D7B9-4818-B67D-3BCA8A56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2023 Truth and Values Acts Info           </a:t>
            </a:r>
            <a:br>
              <a:rPr lang="en-US" sz="4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Ventura County Jail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02315BB-1A33-4F63-BD8E-67D2569F8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09134"/>
              </p:ext>
            </p:extLst>
          </p:nvPr>
        </p:nvGraphicFramePr>
        <p:xfrm>
          <a:off x="988440" y="2361376"/>
          <a:ext cx="6783961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472">
                  <a:extLst>
                    <a:ext uri="{9D8B030D-6E8A-4147-A177-3AD203B41FA5}">
                      <a16:colId xmlns:a16="http://schemas.microsoft.com/office/drawing/2014/main" val="62859692"/>
                    </a:ext>
                  </a:extLst>
                </a:gridCol>
                <a:gridCol w="991163">
                  <a:extLst>
                    <a:ext uri="{9D8B030D-6E8A-4147-A177-3AD203B41FA5}">
                      <a16:colId xmlns:a16="http://schemas.microsoft.com/office/drawing/2014/main" val="3837064307"/>
                    </a:ext>
                  </a:extLst>
                </a:gridCol>
                <a:gridCol w="991163">
                  <a:extLst>
                    <a:ext uri="{9D8B030D-6E8A-4147-A177-3AD203B41FA5}">
                      <a16:colId xmlns:a16="http://schemas.microsoft.com/office/drawing/2014/main" val="415290399"/>
                    </a:ext>
                  </a:extLst>
                </a:gridCol>
                <a:gridCol w="991163">
                  <a:extLst>
                    <a:ext uri="{9D8B030D-6E8A-4147-A177-3AD203B41FA5}">
                      <a16:colId xmlns:a16="http://schemas.microsoft.com/office/drawing/2014/main" val="1790482928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TOTAL ICE INTERVIEW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1062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Agree With Attorney Present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815161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Agree Without Attorney Present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53372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Refused Interview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31269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D1FCC1-AF42-4630-A9EE-681E830F367F}"/>
              </a:ext>
            </a:extLst>
          </p:cNvPr>
          <p:cNvSpPr txBox="1"/>
          <p:nvPr/>
        </p:nvSpPr>
        <p:spPr>
          <a:xfrm rot="16200000">
            <a:off x="277408" y="3695288"/>
            <a:ext cx="1827976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INMATE</a:t>
            </a:r>
            <a:r>
              <a:rPr lang="en-US" sz="1400" b="1" dirty="0">
                <a:solidFill>
                  <a:schemeClr val="bg1"/>
                </a:solidFill>
              </a:rPr>
              <a:t> OPTIONS</a:t>
            </a:r>
          </a:p>
        </p:txBody>
      </p:sp>
    </p:spTree>
    <p:extLst>
      <p:ext uri="{BB962C8B-B14F-4D97-AF65-F5344CB8AC3E}">
        <p14:creationId xmlns:p14="http://schemas.microsoft.com/office/powerpoint/2010/main" val="304497039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17C637EFD3D4F9F3865D51A0DE139" ma:contentTypeVersion="11" ma:contentTypeDescription="Create a new document." ma:contentTypeScope="" ma:versionID="76d5d9164eeb3dd5bc77f8e31fd09cdc">
  <xsd:schema xmlns:xsd="http://www.w3.org/2001/XMLSchema" xmlns:xs="http://www.w3.org/2001/XMLSchema" xmlns:p="http://schemas.microsoft.com/office/2006/metadata/properties" xmlns:ns3="01238626-2e1e-4e1f-a45b-cce16b8e084a" xmlns:ns4="f71bf2e1-491e-461d-8e95-edbe9fb191b4" targetNamespace="http://schemas.microsoft.com/office/2006/metadata/properties" ma:root="true" ma:fieldsID="f23d5646c3bb3e9cdfa3204d0e94a203" ns3:_="" ns4:_="">
    <xsd:import namespace="01238626-2e1e-4e1f-a45b-cce16b8e084a"/>
    <xsd:import namespace="f71bf2e1-491e-461d-8e95-edbe9fb191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38626-2e1e-4e1f-a45b-cce16b8e0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bf2e1-491e-461d-8e95-edbe9fb191b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F0F13C-7F56-435E-82CA-D52DEEA69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38626-2e1e-4e1f-a45b-cce16b8e084a"/>
    <ds:schemaRef ds:uri="f71bf2e1-491e-461d-8e95-edbe9fb191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3FAB8C-AD07-4582-A94E-EFF8096C996A}">
  <ds:schemaRefs>
    <ds:schemaRef ds:uri="01238626-2e1e-4e1f-a45b-cce16b8e084a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f71bf2e1-491e-461d-8e95-edbe9fb191b4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2101D18-F292-4EB5-914E-CC07B989A8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8419</TotalTime>
  <Words>229</Words>
  <Application>Microsoft Office PowerPoint</Application>
  <PresentationFormat>On-screen Show (4:3)</PresentationFormat>
  <Paragraphs>66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Corbel</vt:lpstr>
      <vt:lpstr>Franklin Gothic Medium</vt:lpstr>
      <vt:lpstr>Wingdings</vt:lpstr>
      <vt:lpstr>Depth</vt:lpstr>
      <vt:lpstr>Ventura County Sheriff’s Office</vt:lpstr>
      <vt:lpstr>PowerPoint Presentation</vt:lpstr>
      <vt:lpstr>2023 Truth and Values Acts Info            Ventura County Jail</vt:lpstr>
      <vt:lpstr>2023 Truth and Values Acts Info            Ventura County Jail</vt:lpstr>
      <vt:lpstr>2023 Truth and Values Acts Info            Ventura County Jail</vt:lpstr>
    </vt:vector>
  </TitlesOfParts>
  <Company>County of Ventura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Ventura County Sheriff</dc:title>
  <dc:creator>infosys</dc:creator>
  <cp:lastModifiedBy>Matthews, Shane</cp:lastModifiedBy>
  <cp:revision>293</cp:revision>
  <cp:lastPrinted>2023-08-07T17:31:05Z</cp:lastPrinted>
  <dcterms:created xsi:type="dcterms:W3CDTF">2014-10-09T22:53:48Z</dcterms:created>
  <dcterms:modified xsi:type="dcterms:W3CDTF">2024-10-16T17:05:47Z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0x010100B0717C637EFD3D4F9F3865D51A0DE139</vt:lpwstr>
  </property>
</Properties>
</file>